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sap Condensed" panose="020B0604020202020204" charset="0"/>
      <p:regular r:id="rId12"/>
    </p:embeddedFont>
    <p:embeddedFont>
      <p:font typeface="Asap Condensed Bold" panose="020B0604020202020204" charset="0"/>
      <p:regular r:id="rId13"/>
    </p:embeddedFont>
    <p:embeddedFont>
      <p:font typeface="Rugrats San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rot="-3062546">
            <a:off x="859070" y="846253"/>
            <a:ext cx="3112841" cy="2108950"/>
          </a:xfrm>
          <a:custGeom>
            <a:avLst/>
            <a:gdLst/>
            <a:ahLst/>
            <a:cxnLst/>
            <a:rect l="l" t="t" r="r" b="b"/>
            <a:pathLst>
              <a:path w="3112841" h="2108950">
                <a:moveTo>
                  <a:pt x="0" y="0"/>
                </a:moveTo>
                <a:lnTo>
                  <a:pt x="3112841" y="0"/>
                </a:lnTo>
                <a:lnTo>
                  <a:pt x="3112841" y="2108949"/>
                </a:lnTo>
                <a:lnTo>
                  <a:pt x="0" y="2108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14510">
            <a:off x="704579" y="4008443"/>
            <a:ext cx="1671371" cy="2270114"/>
          </a:xfrm>
          <a:custGeom>
            <a:avLst/>
            <a:gdLst/>
            <a:ahLst/>
            <a:cxnLst/>
            <a:rect l="l" t="t" r="r" b="b"/>
            <a:pathLst>
              <a:path w="1671371" h="2270114">
                <a:moveTo>
                  <a:pt x="0" y="0"/>
                </a:moveTo>
                <a:lnTo>
                  <a:pt x="1671371" y="0"/>
                </a:lnTo>
                <a:lnTo>
                  <a:pt x="1671371" y="2270114"/>
                </a:lnTo>
                <a:lnTo>
                  <a:pt x="0" y="2270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51358">
            <a:off x="5574951" y="3745733"/>
            <a:ext cx="1963863" cy="2795535"/>
          </a:xfrm>
          <a:custGeom>
            <a:avLst/>
            <a:gdLst/>
            <a:ahLst/>
            <a:cxnLst/>
            <a:rect l="l" t="t" r="r" b="b"/>
            <a:pathLst>
              <a:path w="1963863" h="2795535">
                <a:moveTo>
                  <a:pt x="0" y="0"/>
                </a:moveTo>
                <a:lnTo>
                  <a:pt x="1963863" y="0"/>
                </a:lnTo>
                <a:lnTo>
                  <a:pt x="1963863" y="2795534"/>
                </a:lnTo>
                <a:lnTo>
                  <a:pt x="0" y="2795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3349854">
            <a:off x="3563377" y="4569474"/>
            <a:ext cx="3425006" cy="4405153"/>
          </a:xfrm>
          <a:custGeom>
            <a:avLst/>
            <a:gdLst/>
            <a:ahLst/>
            <a:cxnLst/>
            <a:rect l="l" t="t" r="r" b="b"/>
            <a:pathLst>
              <a:path w="3425006" h="4405153">
                <a:moveTo>
                  <a:pt x="0" y="0"/>
                </a:moveTo>
                <a:lnTo>
                  <a:pt x="3425006" y="0"/>
                </a:lnTo>
                <a:lnTo>
                  <a:pt x="3425006" y="4405153"/>
                </a:lnTo>
                <a:lnTo>
                  <a:pt x="0" y="4405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787055">
            <a:off x="3548834" y="1359675"/>
            <a:ext cx="3454092" cy="2746003"/>
          </a:xfrm>
          <a:custGeom>
            <a:avLst/>
            <a:gdLst/>
            <a:ahLst/>
            <a:cxnLst/>
            <a:rect l="l" t="t" r="r" b="b"/>
            <a:pathLst>
              <a:path w="3454092" h="2746003">
                <a:moveTo>
                  <a:pt x="0" y="0"/>
                </a:moveTo>
                <a:lnTo>
                  <a:pt x="3454092" y="0"/>
                </a:lnTo>
                <a:lnTo>
                  <a:pt x="3454092" y="2746003"/>
                </a:lnTo>
                <a:lnTo>
                  <a:pt x="0" y="27460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646523">
            <a:off x="646186" y="6681714"/>
            <a:ext cx="2622245" cy="2749405"/>
          </a:xfrm>
          <a:custGeom>
            <a:avLst/>
            <a:gdLst/>
            <a:ahLst/>
            <a:cxnLst/>
            <a:rect l="l" t="t" r="r" b="b"/>
            <a:pathLst>
              <a:path w="2622245" h="2749405">
                <a:moveTo>
                  <a:pt x="0" y="0"/>
                </a:moveTo>
                <a:lnTo>
                  <a:pt x="2622245" y="0"/>
                </a:lnTo>
                <a:lnTo>
                  <a:pt x="2622245" y="2749406"/>
                </a:lnTo>
                <a:lnTo>
                  <a:pt x="0" y="27494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7983852" y="2233078"/>
            <a:ext cx="9113027" cy="2910422"/>
          </a:xfrm>
          <a:prstGeom prst="rect">
            <a:avLst/>
          </a:prstGeom>
        </p:spPr>
        <p:txBody>
          <a:bodyPr lIns="0" tIns="0" rIns="0" bIns="0" rtlCol="0" anchor="t">
            <a:spAutoFit/>
          </a:bodyPr>
          <a:lstStyle/>
          <a:p>
            <a:pPr algn="ctr">
              <a:lnSpc>
                <a:spcPts val="11660"/>
              </a:lnSpc>
              <a:spcBef>
                <a:spcPct val="0"/>
              </a:spcBef>
            </a:pPr>
            <a:r>
              <a:rPr lang="en-US" sz="8328">
                <a:solidFill>
                  <a:srgbClr val="A1DDFF"/>
                </a:solidFill>
                <a:latin typeface="Asap Condensed Bold"/>
              </a:rPr>
              <a:t>LangChain Gemini Chatbot</a:t>
            </a:r>
          </a:p>
        </p:txBody>
      </p:sp>
      <p:sp>
        <p:nvSpPr>
          <p:cNvPr id="9" name="TextBox 9"/>
          <p:cNvSpPr txBox="1"/>
          <p:nvPr/>
        </p:nvSpPr>
        <p:spPr>
          <a:xfrm>
            <a:off x="8575018" y="5713269"/>
            <a:ext cx="8521861" cy="646719"/>
          </a:xfrm>
          <a:prstGeom prst="rect">
            <a:avLst/>
          </a:prstGeom>
        </p:spPr>
        <p:txBody>
          <a:bodyPr lIns="0" tIns="0" rIns="0" bIns="0" rtlCol="0" anchor="t">
            <a:spAutoFit/>
          </a:bodyPr>
          <a:lstStyle/>
          <a:p>
            <a:pPr algn="ctr">
              <a:lnSpc>
                <a:spcPts val="5304"/>
              </a:lnSpc>
              <a:spcBef>
                <a:spcPct val="0"/>
              </a:spcBef>
            </a:pPr>
            <a:r>
              <a:rPr lang="en-US" sz="3788">
                <a:solidFill>
                  <a:srgbClr val="FFFFFF"/>
                </a:solidFill>
                <a:latin typeface="Asap Condensed"/>
              </a:rPr>
              <a:t>Name:       Supriyo Maity</a:t>
            </a:r>
          </a:p>
        </p:txBody>
      </p:sp>
      <p:sp>
        <p:nvSpPr>
          <p:cNvPr id="10" name="TextBox 10"/>
          <p:cNvSpPr txBox="1"/>
          <p:nvPr/>
        </p:nvSpPr>
        <p:spPr>
          <a:xfrm>
            <a:off x="8279435" y="6410591"/>
            <a:ext cx="8521861" cy="646719"/>
          </a:xfrm>
          <a:prstGeom prst="rect">
            <a:avLst/>
          </a:prstGeom>
        </p:spPr>
        <p:txBody>
          <a:bodyPr lIns="0" tIns="0" rIns="0" bIns="0" rtlCol="0" anchor="t">
            <a:spAutoFit/>
          </a:bodyPr>
          <a:lstStyle/>
          <a:p>
            <a:pPr algn="ctr">
              <a:lnSpc>
                <a:spcPts val="5304"/>
              </a:lnSpc>
              <a:spcBef>
                <a:spcPct val="0"/>
              </a:spcBef>
            </a:pPr>
            <a:r>
              <a:rPr lang="en-US" sz="3788">
                <a:solidFill>
                  <a:srgbClr val="FFFFFF"/>
                </a:solidFill>
                <a:latin typeface="Asap Condensed"/>
              </a:rPr>
              <a:t>Roll:        30001221043</a:t>
            </a:r>
          </a:p>
        </p:txBody>
      </p:sp>
      <p:sp>
        <p:nvSpPr>
          <p:cNvPr id="11" name="TextBox 11"/>
          <p:cNvSpPr txBox="1"/>
          <p:nvPr/>
        </p:nvSpPr>
        <p:spPr>
          <a:xfrm>
            <a:off x="9456901" y="7884967"/>
            <a:ext cx="6758096" cy="1373333"/>
          </a:xfrm>
          <a:prstGeom prst="rect">
            <a:avLst/>
          </a:prstGeom>
        </p:spPr>
        <p:txBody>
          <a:bodyPr lIns="0" tIns="0" rIns="0" bIns="0" rtlCol="0" anchor="t">
            <a:spAutoFit/>
          </a:bodyPr>
          <a:lstStyle/>
          <a:p>
            <a:pPr algn="ctr">
              <a:lnSpc>
                <a:spcPts val="5154"/>
              </a:lnSpc>
              <a:spcBef>
                <a:spcPct val="0"/>
              </a:spcBef>
            </a:pPr>
            <a:r>
              <a:rPr lang="en-US" sz="3681">
                <a:solidFill>
                  <a:srgbClr val="FFFFFF"/>
                </a:solidFill>
                <a:latin typeface="Rugrats Sans"/>
              </a:rPr>
              <a:t>Guided By</a:t>
            </a:r>
          </a:p>
          <a:p>
            <a:pPr algn="ctr">
              <a:lnSpc>
                <a:spcPts val="5154"/>
              </a:lnSpc>
              <a:spcBef>
                <a:spcPct val="0"/>
              </a:spcBef>
            </a:pPr>
            <a:r>
              <a:rPr lang="en-US" sz="3681">
                <a:solidFill>
                  <a:srgbClr val="FFFFFF"/>
                </a:solidFill>
                <a:latin typeface="Rugrats Sans"/>
              </a:rPr>
              <a:t>Supervisor name : Dr. Pabitra Pal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1635698" y="2856313"/>
            <a:ext cx="2607142" cy="5459983"/>
          </a:xfrm>
          <a:custGeom>
            <a:avLst/>
            <a:gdLst/>
            <a:ahLst/>
            <a:cxnLst/>
            <a:rect l="l" t="t" r="r" b="b"/>
            <a:pathLst>
              <a:path w="2607142" h="5459983">
                <a:moveTo>
                  <a:pt x="0" y="0"/>
                </a:moveTo>
                <a:lnTo>
                  <a:pt x="2607142" y="0"/>
                </a:lnTo>
                <a:lnTo>
                  <a:pt x="2607142" y="5459983"/>
                </a:lnTo>
                <a:lnTo>
                  <a:pt x="0" y="5459983"/>
                </a:lnTo>
                <a:lnTo>
                  <a:pt x="0" y="0"/>
                </a:lnTo>
                <a:close/>
              </a:path>
            </a:pathLst>
          </a:custGeom>
          <a:blipFill>
            <a:blip r:embed="rId2"/>
            <a:stretch>
              <a:fillRect/>
            </a:stretch>
          </a:blipFill>
        </p:spPr>
      </p:sp>
      <p:sp>
        <p:nvSpPr>
          <p:cNvPr id="3" name="TextBox 3"/>
          <p:cNvSpPr txBox="1"/>
          <p:nvPr/>
        </p:nvSpPr>
        <p:spPr>
          <a:xfrm>
            <a:off x="2466537" y="983209"/>
            <a:ext cx="11925891" cy="1873104"/>
          </a:xfrm>
          <a:prstGeom prst="rect">
            <a:avLst/>
          </a:prstGeom>
        </p:spPr>
        <p:txBody>
          <a:bodyPr lIns="0" tIns="0" rIns="0" bIns="0" rtlCol="0" anchor="t">
            <a:spAutoFit/>
          </a:bodyPr>
          <a:lstStyle/>
          <a:p>
            <a:pPr algn="ctr">
              <a:lnSpc>
                <a:spcPts val="15280"/>
              </a:lnSpc>
              <a:spcBef>
                <a:spcPct val="0"/>
              </a:spcBef>
            </a:pPr>
            <a:r>
              <a:rPr lang="en-US" sz="10914">
                <a:solidFill>
                  <a:srgbClr val="A1DDFF"/>
                </a:solidFill>
                <a:latin typeface="Asap Condensed Bold"/>
              </a:rPr>
              <a:t>Thank You</a:t>
            </a:r>
          </a:p>
        </p:txBody>
      </p:sp>
      <p:sp>
        <p:nvSpPr>
          <p:cNvPr id="4" name="TextBox 4"/>
          <p:cNvSpPr txBox="1"/>
          <p:nvPr/>
        </p:nvSpPr>
        <p:spPr>
          <a:xfrm>
            <a:off x="6701859" y="4924425"/>
            <a:ext cx="10813019" cy="2667504"/>
          </a:xfrm>
          <a:prstGeom prst="rect">
            <a:avLst/>
          </a:prstGeom>
        </p:spPr>
        <p:txBody>
          <a:bodyPr lIns="0" tIns="0" rIns="0" bIns="0" rtlCol="0" anchor="t">
            <a:spAutoFit/>
          </a:bodyPr>
          <a:lstStyle/>
          <a:p>
            <a:pPr algn="l">
              <a:lnSpc>
                <a:spcPts val="6797"/>
              </a:lnSpc>
            </a:pPr>
            <a:r>
              <a:rPr lang="en-US" sz="4855" dirty="0">
                <a:solidFill>
                  <a:srgbClr val="FFFFFF"/>
                </a:solidFill>
                <a:latin typeface="Rugrats Sans"/>
              </a:rPr>
              <a:t>Presentation By – Supriyo </a:t>
            </a:r>
            <a:r>
              <a:rPr lang="en-US" sz="4855" dirty="0" err="1">
                <a:solidFill>
                  <a:srgbClr val="FFFFFF"/>
                </a:solidFill>
                <a:latin typeface="Rugrats Sans"/>
              </a:rPr>
              <a:t>Maity</a:t>
            </a:r>
            <a:endParaRPr lang="en-US" sz="4855" dirty="0">
              <a:solidFill>
                <a:srgbClr val="FFFFFF"/>
              </a:solidFill>
              <a:latin typeface="Rugrats Sans"/>
            </a:endParaRPr>
          </a:p>
          <a:p>
            <a:pPr algn="l">
              <a:lnSpc>
                <a:spcPts val="6797"/>
              </a:lnSpc>
            </a:pPr>
            <a:r>
              <a:rPr lang="en-US" sz="4855" dirty="0">
                <a:solidFill>
                  <a:srgbClr val="FFFFFF"/>
                </a:solidFill>
                <a:latin typeface="Rugrats Sans"/>
              </a:rPr>
              <a:t>Roll - 30001221043</a:t>
            </a:r>
          </a:p>
          <a:p>
            <a:pPr algn="l">
              <a:lnSpc>
                <a:spcPts val="6797"/>
              </a:lnSpc>
              <a:spcBef>
                <a:spcPct val="0"/>
              </a:spcBef>
            </a:pPr>
            <a:r>
              <a:rPr lang="en-US" sz="4855" dirty="0">
                <a:solidFill>
                  <a:srgbClr val="FFFFFF"/>
                </a:solidFill>
                <a:latin typeface="Rugrats Sans"/>
              </a:rPr>
              <a:t>Registration No : 213001001210043</a:t>
            </a:r>
          </a:p>
        </p:txBody>
      </p:sp>
      <p:sp>
        <p:nvSpPr>
          <p:cNvPr id="5" name="TextBox 5"/>
          <p:cNvSpPr txBox="1"/>
          <p:nvPr/>
        </p:nvSpPr>
        <p:spPr>
          <a:xfrm>
            <a:off x="10517515" y="9182100"/>
            <a:ext cx="8521861" cy="646719"/>
          </a:xfrm>
          <a:prstGeom prst="rect">
            <a:avLst/>
          </a:prstGeom>
        </p:spPr>
        <p:txBody>
          <a:bodyPr lIns="0" tIns="0" rIns="0" bIns="0" rtlCol="0" anchor="t">
            <a:spAutoFit/>
          </a:bodyPr>
          <a:lstStyle/>
          <a:p>
            <a:pPr algn="ctr">
              <a:lnSpc>
                <a:spcPts val="5304"/>
              </a:lnSpc>
              <a:spcBef>
                <a:spcPct val="0"/>
              </a:spcBef>
            </a:pPr>
            <a:r>
              <a:rPr lang="en-US" sz="3788">
                <a:solidFill>
                  <a:srgbClr val="FFFFFF"/>
                </a:solidFill>
                <a:latin typeface="Asap Condensed"/>
              </a:rPr>
              <a:t>Date:        10-05-2024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1028700" y="2432566"/>
            <a:ext cx="7478439" cy="5421868"/>
          </a:xfrm>
          <a:custGeom>
            <a:avLst/>
            <a:gdLst/>
            <a:ahLst/>
            <a:cxnLst/>
            <a:rect l="l" t="t" r="r" b="b"/>
            <a:pathLst>
              <a:path w="7478439" h="5421868">
                <a:moveTo>
                  <a:pt x="0" y="0"/>
                </a:moveTo>
                <a:lnTo>
                  <a:pt x="7478439" y="0"/>
                </a:lnTo>
                <a:lnTo>
                  <a:pt x="7478439" y="5421868"/>
                </a:lnTo>
                <a:lnTo>
                  <a:pt x="0" y="5421868"/>
                </a:lnTo>
                <a:lnTo>
                  <a:pt x="0" y="0"/>
                </a:lnTo>
                <a:close/>
              </a:path>
            </a:pathLst>
          </a:custGeom>
          <a:blipFill>
            <a:blip r:embed="rId2"/>
            <a:stretch>
              <a:fillRect/>
            </a:stretch>
          </a:blipFill>
        </p:spPr>
      </p:sp>
      <p:sp>
        <p:nvSpPr>
          <p:cNvPr id="3" name="TextBox 3"/>
          <p:cNvSpPr txBox="1"/>
          <p:nvPr/>
        </p:nvSpPr>
        <p:spPr>
          <a:xfrm>
            <a:off x="5952795" y="-171450"/>
            <a:ext cx="7276933" cy="1436277"/>
          </a:xfrm>
          <a:prstGeom prst="rect">
            <a:avLst/>
          </a:prstGeom>
        </p:spPr>
        <p:txBody>
          <a:bodyPr lIns="0" tIns="0" rIns="0" bIns="0" rtlCol="0" anchor="t">
            <a:spAutoFit/>
          </a:bodyPr>
          <a:lstStyle/>
          <a:p>
            <a:pPr algn="l">
              <a:lnSpc>
                <a:spcPts val="11660"/>
              </a:lnSpc>
              <a:spcBef>
                <a:spcPct val="0"/>
              </a:spcBef>
            </a:pPr>
            <a:r>
              <a:rPr lang="en-US" sz="8328">
                <a:solidFill>
                  <a:srgbClr val="A1DDFF"/>
                </a:solidFill>
                <a:latin typeface="Asap Condensed Bold"/>
              </a:rPr>
              <a:t>Agenda</a:t>
            </a:r>
          </a:p>
        </p:txBody>
      </p:sp>
      <p:sp>
        <p:nvSpPr>
          <p:cNvPr id="4" name="TextBox 4"/>
          <p:cNvSpPr txBox="1"/>
          <p:nvPr/>
        </p:nvSpPr>
        <p:spPr>
          <a:xfrm>
            <a:off x="9144000" y="1678939"/>
            <a:ext cx="7756610" cy="6719571"/>
          </a:xfrm>
          <a:prstGeom prst="rect">
            <a:avLst/>
          </a:prstGeom>
        </p:spPr>
        <p:txBody>
          <a:bodyPr lIns="0" tIns="0" rIns="0" bIns="0" rtlCol="0" anchor="t">
            <a:spAutoFit/>
          </a:bodyPr>
          <a:lstStyle/>
          <a:p>
            <a:pPr algn="l">
              <a:lnSpc>
                <a:spcPts val="6579"/>
              </a:lnSpc>
            </a:pPr>
            <a:endParaRPr dirty="0"/>
          </a:p>
          <a:p>
            <a:pPr marL="1014718" lvl="1" indent="-507359" algn="l">
              <a:lnSpc>
                <a:spcPts val="6579"/>
              </a:lnSpc>
              <a:buAutoNum type="arabicPeriod"/>
            </a:pPr>
            <a:r>
              <a:rPr lang="en-US" sz="4699" dirty="0">
                <a:solidFill>
                  <a:srgbClr val="FFFFFF"/>
                </a:solidFill>
                <a:latin typeface="Rugrats Sans"/>
              </a:rPr>
              <a:t>Motivation</a:t>
            </a:r>
          </a:p>
          <a:p>
            <a:pPr marL="1014718" lvl="1" indent="-507359" algn="l">
              <a:lnSpc>
                <a:spcPts val="6579"/>
              </a:lnSpc>
              <a:buAutoNum type="arabicPeriod"/>
            </a:pPr>
            <a:r>
              <a:rPr lang="en-US" sz="4699" dirty="0">
                <a:solidFill>
                  <a:srgbClr val="FFFFFF"/>
                </a:solidFill>
                <a:latin typeface="Rugrats Sans"/>
              </a:rPr>
              <a:t>Project Overview</a:t>
            </a:r>
          </a:p>
          <a:p>
            <a:pPr marL="1014718" lvl="1" indent="-507359" algn="l">
              <a:lnSpc>
                <a:spcPts val="6579"/>
              </a:lnSpc>
              <a:buAutoNum type="arabicPeriod"/>
            </a:pPr>
            <a:r>
              <a:rPr lang="en-US" sz="4699" dirty="0" err="1">
                <a:solidFill>
                  <a:srgbClr val="FFFFFF"/>
                </a:solidFill>
                <a:latin typeface="Rugrats Sans"/>
              </a:rPr>
              <a:t>LangChain</a:t>
            </a:r>
            <a:r>
              <a:rPr lang="en-US" sz="4699" dirty="0">
                <a:solidFill>
                  <a:srgbClr val="FFFFFF"/>
                </a:solidFill>
                <a:latin typeface="Rugrats Sans"/>
              </a:rPr>
              <a:t> Framework</a:t>
            </a:r>
          </a:p>
          <a:p>
            <a:pPr marL="1014718" lvl="1" indent="-507359" algn="l">
              <a:lnSpc>
                <a:spcPts val="6579"/>
              </a:lnSpc>
              <a:buAutoNum type="arabicPeriod"/>
            </a:pPr>
            <a:r>
              <a:rPr lang="en-US" sz="4699" dirty="0">
                <a:solidFill>
                  <a:srgbClr val="FFFFFF"/>
                </a:solidFill>
                <a:latin typeface="Rugrats Sans"/>
              </a:rPr>
              <a:t>User Interaction</a:t>
            </a:r>
          </a:p>
          <a:p>
            <a:pPr marL="1014718" lvl="1" indent="-507359" algn="l">
              <a:lnSpc>
                <a:spcPts val="6579"/>
              </a:lnSpc>
              <a:buAutoNum type="arabicPeriod"/>
            </a:pPr>
            <a:r>
              <a:rPr lang="en-US" sz="4699" dirty="0">
                <a:solidFill>
                  <a:srgbClr val="FFFFFF"/>
                </a:solidFill>
                <a:latin typeface="Rugrats Sans"/>
              </a:rPr>
              <a:t>API Integration</a:t>
            </a:r>
          </a:p>
          <a:p>
            <a:pPr marL="1014718" lvl="1" indent="-507359" algn="l">
              <a:lnSpc>
                <a:spcPts val="6579"/>
              </a:lnSpc>
              <a:buAutoNum type="arabicPeriod"/>
            </a:pPr>
            <a:r>
              <a:rPr lang="en-US" sz="4699" dirty="0">
                <a:solidFill>
                  <a:srgbClr val="FFFFFF"/>
                </a:solidFill>
                <a:latin typeface="Rugrats Sans"/>
              </a:rPr>
              <a:t>Feature Scope</a:t>
            </a:r>
          </a:p>
          <a:p>
            <a:pPr marL="1014718" lvl="1" indent="-507359" algn="just">
              <a:lnSpc>
                <a:spcPts val="6579"/>
              </a:lnSpc>
              <a:buAutoNum type="arabicPeriod"/>
            </a:pPr>
            <a:r>
              <a:rPr lang="en-US" sz="4699" dirty="0">
                <a:solidFill>
                  <a:srgbClr val="FFFFFF"/>
                </a:solidFill>
                <a:latin typeface="Rugrats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1028700" y="2083388"/>
            <a:ext cx="6020074" cy="6120223"/>
          </a:xfrm>
          <a:custGeom>
            <a:avLst/>
            <a:gdLst/>
            <a:ahLst/>
            <a:cxnLst/>
            <a:rect l="l" t="t" r="r" b="b"/>
            <a:pathLst>
              <a:path w="6020074" h="6120223">
                <a:moveTo>
                  <a:pt x="0" y="0"/>
                </a:moveTo>
                <a:lnTo>
                  <a:pt x="6020074" y="0"/>
                </a:lnTo>
                <a:lnTo>
                  <a:pt x="6020074" y="6120224"/>
                </a:lnTo>
                <a:lnTo>
                  <a:pt x="0" y="61202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357416" y="857250"/>
            <a:ext cx="7276933" cy="1436277"/>
          </a:xfrm>
          <a:prstGeom prst="rect">
            <a:avLst/>
          </a:prstGeom>
        </p:spPr>
        <p:txBody>
          <a:bodyPr lIns="0" tIns="0" rIns="0" bIns="0" rtlCol="0" anchor="t">
            <a:spAutoFit/>
          </a:bodyPr>
          <a:lstStyle/>
          <a:p>
            <a:pPr algn="l">
              <a:lnSpc>
                <a:spcPts val="11660"/>
              </a:lnSpc>
              <a:spcBef>
                <a:spcPct val="0"/>
              </a:spcBef>
            </a:pPr>
            <a:r>
              <a:rPr lang="en-US" sz="8328">
                <a:solidFill>
                  <a:srgbClr val="A1DDFF"/>
                </a:solidFill>
                <a:latin typeface="Asap Condensed Bold"/>
              </a:rPr>
              <a:t>Motivation</a:t>
            </a:r>
          </a:p>
        </p:txBody>
      </p:sp>
      <p:sp>
        <p:nvSpPr>
          <p:cNvPr id="4" name="TextBox 4"/>
          <p:cNvSpPr txBox="1"/>
          <p:nvPr/>
        </p:nvSpPr>
        <p:spPr>
          <a:xfrm>
            <a:off x="9940294" y="3022493"/>
            <a:ext cx="6925981" cy="1391921"/>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Rugrats Sans"/>
              </a:rPr>
              <a:t>The increasing popularity of chatbots in various industries.</a:t>
            </a:r>
          </a:p>
        </p:txBody>
      </p:sp>
      <p:sp>
        <p:nvSpPr>
          <p:cNvPr id="5" name="TextBox 5"/>
          <p:cNvSpPr txBox="1"/>
          <p:nvPr/>
        </p:nvSpPr>
        <p:spPr>
          <a:xfrm>
            <a:off x="9982367" y="5102489"/>
            <a:ext cx="6883908" cy="1875791"/>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Rugrats Sans"/>
              </a:rPr>
              <a:t>The need for efficient and informative customer service solutions.</a:t>
            </a:r>
          </a:p>
        </p:txBody>
      </p:sp>
      <p:sp>
        <p:nvSpPr>
          <p:cNvPr id="6" name="TextBox 6"/>
          <p:cNvSpPr txBox="1"/>
          <p:nvPr/>
        </p:nvSpPr>
        <p:spPr>
          <a:xfrm>
            <a:off x="9982367" y="7628937"/>
            <a:ext cx="6925981" cy="1230631"/>
          </a:xfrm>
          <a:prstGeom prst="rect">
            <a:avLst/>
          </a:prstGeom>
        </p:spPr>
        <p:txBody>
          <a:bodyPr lIns="0" tIns="0" rIns="0" bIns="0" rtlCol="0" anchor="t">
            <a:spAutoFit/>
          </a:bodyPr>
          <a:lstStyle/>
          <a:p>
            <a:pPr algn="l">
              <a:lnSpc>
                <a:spcPts val="4619"/>
              </a:lnSpc>
              <a:spcBef>
                <a:spcPct val="0"/>
              </a:spcBef>
            </a:pPr>
            <a:r>
              <a:rPr lang="en-US" sz="3299" dirty="0">
                <a:solidFill>
                  <a:srgbClr val="FFFFFF"/>
                </a:solidFill>
                <a:latin typeface="Rugrats Sans"/>
              </a:rPr>
              <a:t>Explore the capabilities of </a:t>
            </a:r>
            <a:r>
              <a:rPr lang="en-US" sz="3299" dirty="0" err="1">
                <a:solidFill>
                  <a:srgbClr val="FFFFFF"/>
                </a:solidFill>
                <a:latin typeface="Rugrats Sans"/>
              </a:rPr>
              <a:t>Langchain</a:t>
            </a:r>
            <a:r>
              <a:rPr lang="en-US" sz="3299" dirty="0">
                <a:solidFill>
                  <a:srgbClr val="FFFFFF"/>
                </a:solidFill>
                <a:latin typeface="Rugrats Sans"/>
              </a:rPr>
              <a:t> framework and Gemini API.</a:t>
            </a:r>
          </a:p>
        </p:txBody>
      </p:sp>
      <p:sp>
        <p:nvSpPr>
          <p:cNvPr id="7" name="TextBox 7"/>
          <p:cNvSpPr txBox="1"/>
          <p:nvPr/>
        </p:nvSpPr>
        <p:spPr>
          <a:xfrm>
            <a:off x="8347706" y="3000315"/>
            <a:ext cx="1592588" cy="1436277"/>
          </a:xfrm>
          <a:prstGeom prst="rect">
            <a:avLst/>
          </a:prstGeom>
        </p:spPr>
        <p:txBody>
          <a:bodyPr lIns="0" tIns="0" rIns="0" bIns="0" rtlCol="0" anchor="t">
            <a:spAutoFit/>
          </a:bodyPr>
          <a:lstStyle/>
          <a:p>
            <a:pPr algn="l">
              <a:lnSpc>
                <a:spcPts val="11660"/>
              </a:lnSpc>
              <a:spcBef>
                <a:spcPct val="0"/>
              </a:spcBef>
            </a:pPr>
            <a:r>
              <a:rPr lang="en-US" sz="8328" dirty="0">
                <a:solidFill>
                  <a:srgbClr val="A1DDFF"/>
                </a:solidFill>
                <a:latin typeface="Asap Condensed Bold"/>
              </a:rPr>
              <a:t>01</a:t>
            </a:r>
          </a:p>
        </p:txBody>
      </p:sp>
      <p:sp>
        <p:nvSpPr>
          <p:cNvPr id="8" name="TextBox 8"/>
          <p:cNvSpPr txBox="1"/>
          <p:nvPr/>
        </p:nvSpPr>
        <p:spPr>
          <a:xfrm>
            <a:off x="8347706" y="5305101"/>
            <a:ext cx="1592588" cy="1436277"/>
          </a:xfrm>
          <a:prstGeom prst="rect">
            <a:avLst/>
          </a:prstGeom>
        </p:spPr>
        <p:txBody>
          <a:bodyPr lIns="0" tIns="0" rIns="0" bIns="0" rtlCol="0" anchor="t">
            <a:spAutoFit/>
          </a:bodyPr>
          <a:lstStyle/>
          <a:p>
            <a:pPr algn="l">
              <a:lnSpc>
                <a:spcPts val="11660"/>
              </a:lnSpc>
              <a:spcBef>
                <a:spcPct val="0"/>
              </a:spcBef>
            </a:pPr>
            <a:r>
              <a:rPr lang="en-US" sz="8328">
                <a:solidFill>
                  <a:srgbClr val="A1DDFF"/>
                </a:solidFill>
                <a:latin typeface="Asap Condensed Bold"/>
              </a:rPr>
              <a:t>02</a:t>
            </a:r>
          </a:p>
        </p:txBody>
      </p:sp>
      <p:sp>
        <p:nvSpPr>
          <p:cNvPr id="9" name="TextBox 9"/>
          <p:cNvSpPr txBox="1"/>
          <p:nvPr/>
        </p:nvSpPr>
        <p:spPr>
          <a:xfrm>
            <a:off x="8347706" y="7609887"/>
            <a:ext cx="1592588" cy="1436277"/>
          </a:xfrm>
          <a:prstGeom prst="rect">
            <a:avLst/>
          </a:prstGeom>
        </p:spPr>
        <p:txBody>
          <a:bodyPr lIns="0" tIns="0" rIns="0" bIns="0" rtlCol="0" anchor="t">
            <a:spAutoFit/>
          </a:bodyPr>
          <a:lstStyle/>
          <a:p>
            <a:pPr algn="l">
              <a:lnSpc>
                <a:spcPts val="11660"/>
              </a:lnSpc>
              <a:spcBef>
                <a:spcPct val="0"/>
              </a:spcBef>
            </a:pPr>
            <a:r>
              <a:rPr lang="en-US" sz="8328">
                <a:solidFill>
                  <a:srgbClr val="A1DDFF"/>
                </a:solidFill>
                <a:latin typeface="Asap Condensed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rot="-6363983">
            <a:off x="16947840" y="976254"/>
            <a:ext cx="647193" cy="1369720"/>
          </a:xfrm>
          <a:custGeom>
            <a:avLst/>
            <a:gdLst/>
            <a:ahLst/>
            <a:cxnLst/>
            <a:rect l="l" t="t" r="r" b="b"/>
            <a:pathLst>
              <a:path w="647193" h="1369720">
                <a:moveTo>
                  <a:pt x="0" y="0"/>
                </a:moveTo>
                <a:lnTo>
                  <a:pt x="647193" y="0"/>
                </a:lnTo>
                <a:lnTo>
                  <a:pt x="647193" y="1369719"/>
                </a:lnTo>
                <a:lnTo>
                  <a:pt x="0" y="1369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63104">
            <a:off x="716840" y="835484"/>
            <a:ext cx="2749858" cy="2096766"/>
          </a:xfrm>
          <a:custGeom>
            <a:avLst/>
            <a:gdLst/>
            <a:ahLst/>
            <a:cxnLst/>
            <a:rect l="l" t="t" r="r" b="b"/>
            <a:pathLst>
              <a:path w="2749858" h="2096766">
                <a:moveTo>
                  <a:pt x="0" y="0"/>
                </a:moveTo>
                <a:lnTo>
                  <a:pt x="2749857" y="0"/>
                </a:lnTo>
                <a:lnTo>
                  <a:pt x="2749857" y="2096766"/>
                </a:lnTo>
                <a:lnTo>
                  <a:pt x="0" y="209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079632" y="224837"/>
            <a:ext cx="11175489" cy="1436277"/>
          </a:xfrm>
          <a:prstGeom prst="rect">
            <a:avLst/>
          </a:prstGeom>
        </p:spPr>
        <p:txBody>
          <a:bodyPr lIns="0" tIns="0" rIns="0" bIns="0" rtlCol="0" anchor="t">
            <a:spAutoFit/>
          </a:bodyPr>
          <a:lstStyle/>
          <a:p>
            <a:pPr algn="ctr">
              <a:lnSpc>
                <a:spcPts val="11660"/>
              </a:lnSpc>
              <a:spcBef>
                <a:spcPct val="0"/>
              </a:spcBef>
            </a:pPr>
            <a:r>
              <a:rPr lang="en-US" sz="8328">
                <a:solidFill>
                  <a:srgbClr val="A1DDFF"/>
                </a:solidFill>
                <a:latin typeface="Asap Condensed Bold"/>
              </a:rPr>
              <a:t>Project Overview</a:t>
            </a:r>
          </a:p>
        </p:txBody>
      </p:sp>
      <p:sp>
        <p:nvSpPr>
          <p:cNvPr id="5" name="TextBox 5"/>
          <p:cNvSpPr txBox="1"/>
          <p:nvPr/>
        </p:nvSpPr>
        <p:spPr>
          <a:xfrm>
            <a:off x="3415259" y="2062152"/>
            <a:ext cx="11457482" cy="1417956"/>
          </a:xfrm>
          <a:prstGeom prst="rect">
            <a:avLst/>
          </a:prstGeom>
        </p:spPr>
        <p:txBody>
          <a:bodyPr lIns="0" tIns="0" rIns="0" bIns="0" rtlCol="0" anchor="t">
            <a:spAutoFit/>
          </a:bodyPr>
          <a:lstStyle/>
          <a:p>
            <a:pPr marL="0" lvl="0" indent="0" algn="l">
              <a:lnSpc>
                <a:spcPts val="5319"/>
              </a:lnSpc>
              <a:spcBef>
                <a:spcPct val="0"/>
              </a:spcBef>
            </a:pPr>
            <a:r>
              <a:rPr lang="en-US" sz="3799">
                <a:solidFill>
                  <a:srgbClr val="FFFFFF"/>
                </a:solidFill>
                <a:latin typeface="Rugrats Sans"/>
              </a:rPr>
              <a:t>Successful development of a chatbot using Langchain framework and Gemini API</a:t>
            </a:r>
          </a:p>
        </p:txBody>
      </p:sp>
      <p:sp>
        <p:nvSpPr>
          <p:cNvPr id="6" name="TextBox 6"/>
          <p:cNvSpPr txBox="1"/>
          <p:nvPr/>
        </p:nvSpPr>
        <p:spPr>
          <a:xfrm>
            <a:off x="3415259" y="3751579"/>
            <a:ext cx="11457482" cy="1391921"/>
          </a:xfrm>
          <a:prstGeom prst="rect">
            <a:avLst/>
          </a:prstGeom>
        </p:spPr>
        <p:txBody>
          <a:bodyPr lIns="0" tIns="0" rIns="0" bIns="0" rtlCol="0" anchor="t">
            <a:spAutoFit/>
          </a:bodyPr>
          <a:lstStyle/>
          <a:p>
            <a:pPr marL="0" lvl="0" indent="0" algn="just">
              <a:lnSpc>
                <a:spcPts val="5179"/>
              </a:lnSpc>
              <a:spcBef>
                <a:spcPct val="0"/>
              </a:spcBef>
            </a:pPr>
            <a:r>
              <a:rPr lang="en-US" sz="3699">
                <a:solidFill>
                  <a:srgbClr val="FFFFFF"/>
                </a:solidFill>
                <a:latin typeface="Rugrats Sans"/>
              </a:rPr>
              <a:t>The chatbot is able to fetch data and respond to user queries effectively</a:t>
            </a:r>
          </a:p>
        </p:txBody>
      </p:sp>
      <p:grpSp>
        <p:nvGrpSpPr>
          <p:cNvPr id="7" name="Group 7"/>
          <p:cNvGrpSpPr/>
          <p:nvPr/>
        </p:nvGrpSpPr>
        <p:grpSpPr>
          <a:xfrm>
            <a:off x="2315399" y="7474890"/>
            <a:ext cx="4033350" cy="836019"/>
            <a:chOff x="0" y="0"/>
            <a:chExt cx="1236761" cy="256351"/>
          </a:xfrm>
        </p:grpSpPr>
        <p:sp>
          <p:nvSpPr>
            <p:cNvPr id="8" name="Freeform 8"/>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9" name="TextBox 9"/>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10" name="TextBox 10"/>
          <p:cNvSpPr txBox="1"/>
          <p:nvPr/>
        </p:nvSpPr>
        <p:spPr>
          <a:xfrm>
            <a:off x="2446184" y="7531335"/>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HTML      </a:t>
            </a:r>
          </a:p>
        </p:txBody>
      </p:sp>
      <p:grpSp>
        <p:nvGrpSpPr>
          <p:cNvPr id="11" name="Group 11"/>
          <p:cNvGrpSpPr/>
          <p:nvPr/>
        </p:nvGrpSpPr>
        <p:grpSpPr>
          <a:xfrm>
            <a:off x="12618705" y="7286028"/>
            <a:ext cx="4033350" cy="836019"/>
            <a:chOff x="0" y="0"/>
            <a:chExt cx="1236761" cy="256351"/>
          </a:xfrm>
        </p:grpSpPr>
        <p:sp>
          <p:nvSpPr>
            <p:cNvPr id="12" name="Freeform 12"/>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13" name="TextBox 13"/>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14" name="TextBox 14"/>
          <p:cNvSpPr txBox="1"/>
          <p:nvPr/>
        </p:nvSpPr>
        <p:spPr>
          <a:xfrm>
            <a:off x="12751137" y="7342472"/>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JavaScript</a:t>
            </a:r>
          </a:p>
        </p:txBody>
      </p:sp>
      <p:grpSp>
        <p:nvGrpSpPr>
          <p:cNvPr id="15" name="Group 15"/>
          <p:cNvGrpSpPr/>
          <p:nvPr/>
        </p:nvGrpSpPr>
        <p:grpSpPr>
          <a:xfrm>
            <a:off x="2315399" y="8758584"/>
            <a:ext cx="4033350" cy="836019"/>
            <a:chOff x="0" y="0"/>
            <a:chExt cx="1236761" cy="256351"/>
          </a:xfrm>
        </p:grpSpPr>
        <p:sp>
          <p:nvSpPr>
            <p:cNvPr id="16" name="Freeform 16"/>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17" name="TextBox 17"/>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18" name="TextBox 18"/>
          <p:cNvSpPr txBox="1"/>
          <p:nvPr/>
        </p:nvSpPr>
        <p:spPr>
          <a:xfrm>
            <a:off x="2445758" y="8815028"/>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Flask</a:t>
            </a:r>
          </a:p>
        </p:txBody>
      </p:sp>
      <p:sp>
        <p:nvSpPr>
          <p:cNvPr id="19" name="TextBox 19"/>
          <p:cNvSpPr txBox="1"/>
          <p:nvPr/>
        </p:nvSpPr>
        <p:spPr>
          <a:xfrm>
            <a:off x="4332501" y="5755777"/>
            <a:ext cx="8925194" cy="1054001"/>
          </a:xfrm>
          <a:prstGeom prst="rect">
            <a:avLst/>
          </a:prstGeom>
        </p:spPr>
        <p:txBody>
          <a:bodyPr lIns="0" tIns="0" rIns="0" bIns="0" rtlCol="0" anchor="t">
            <a:spAutoFit/>
          </a:bodyPr>
          <a:lstStyle/>
          <a:p>
            <a:pPr algn="ctr">
              <a:lnSpc>
                <a:spcPts val="8580"/>
              </a:lnSpc>
              <a:spcBef>
                <a:spcPct val="0"/>
              </a:spcBef>
            </a:pPr>
            <a:r>
              <a:rPr lang="en-US" sz="6128">
                <a:solidFill>
                  <a:srgbClr val="A1DDFF"/>
                </a:solidFill>
                <a:latin typeface="Asap Condensed Bold"/>
              </a:rPr>
              <a:t>Technologies Used</a:t>
            </a:r>
          </a:p>
        </p:txBody>
      </p:sp>
      <p:grpSp>
        <p:nvGrpSpPr>
          <p:cNvPr id="20" name="Group 20"/>
          <p:cNvGrpSpPr/>
          <p:nvPr/>
        </p:nvGrpSpPr>
        <p:grpSpPr>
          <a:xfrm>
            <a:off x="12691466" y="8784721"/>
            <a:ext cx="4033350" cy="836019"/>
            <a:chOff x="0" y="0"/>
            <a:chExt cx="1236761" cy="256351"/>
          </a:xfrm>
        </p:grpSpPr>
        <p:sp>
          <p:nvSpPr>
            <p:cNvPr id="21" name="Freeform 21"/>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22" name="TextBox 22"/>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23" name="TextBox 23"/>
          <p:cNvSpPr txBox="1"/>
          <p:nvPr/>
        </p:nvSpPr>
        <p:spPr>
          <a:xfrm>
            <a:off x="12821824" y="8841166"/>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Gemini API</a:t>
            </a:r>
          </a:p>
        </p:txBody>
      </p:sp>
      <p:grpSp>
        <p:nvGrpSpPr>
          <p:cNvPr id="24" name="Group 24"/>
          <p:cNvGrpSpPr/>
          <p:nvPr/>
        </p:nvGrpSpPr>
        <p:grpSpPr>
          <a:xfrm>
            <a:off x="7533268" y="7328072"/>
            <a:ext cx="4033350" cy="836019"/>
            <a:chOff x="0" y="0"/>
            <a:chExt cx="1236761" cy="256351"/>
          </a:xfrm>
        </p:grpSpPr>
        <p:sp>
          <p:nvSpPr>
            <p:cNvPr id="25" name="Freeform 25"/>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26" name="TextBox 26"/>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27" name="TextBox 27"/>
          <p:cNvSpPr txBox="1"/>
          <p:nvPr/>
        </p:nvSpPr>
        <p:spPr>
          <a:xfrm>
            <a:off x="7663626" y="7384516"/>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CSS</a:t>
            </a:r>
          </a:p>
        </p:txBody>
      </p:sp>
      <p:grpSp>
        <p:nvGrpSpPr>
          <p:cNvPr id="28" name="Group 28"/>
          <p:cNvGrpSpPr/>
          <p:nvPr/>
        </p:nvGrpSpPr>
        <p:grpSpPr>
          <a:xfrm>
            <a:off x="7568825" y="8784721"/>
            <a:ext cx="4033350" cy="836019"/>
            <a:chOff x="0" y="0"/>
            <a:chExt cx="1236761" cy="256351"/>
          </a:xfrm>
        </p:grpSpPr>
        <p:sp>
          <p:nvSpPr>
            <p:cNvPr id="29" name="Freeform 29"/>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30" name="TextBox 30"/>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31" name="TextBox 31"/>
          <p:cNvSpPr txBox="1"/>
          <p:nvPr/>
        </p:nvSpPr>
        <p:spPr>
          <a:xfrm>
            <a:off x="7699183" y="8841166"/>
            <a:ext cx="3772634" cy="637405"/>
          </a:xfrm>
          <a:prstGeom prst="rect">
            <a:avLst/>
          </a:prstGeom>
        </p:spPr>
        <p:txBody>
          <a:bodyPr lIns="0" tIns="0" rIns="0" bIns="0" rtlCol="0" anchor="t">
            <a:spAutoFit/>
          </a:bodyPr>
          <a:lstStyle/>
          <a:p>
            <a:pPr algn="ctr">
              <a:lnSpc>
                <a:spcPts val="5085"/>
              </a:lnSpc>
              <a:spcBef>
                <a:spcPct val="0"/>
              </a:spcBef>
            </a:pPr>
            <a:r>
              <a:rPr lang="en-US" sz="3632">
                <a:solidFill>
                  <a:srgbClr val="A1DDFF"/>
                </a:solidFill>
                <a:latin typeface="Asap Condensed Bold"/>
              </a:rPr>
              <a:t>LangChain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14653394" y="117917"/>
            <a:ext cx="2957326" cy="3086394"/>
          </a:xfrm>
          <a:custGeom>
            <a:avLst/>
            <a:gdLst/>
            <a:ahLst/>
            <a:cxnLst/>
            <a:rect l="l" t="t" r="r" b="b"/>
            <a:pathLst>
              <a:path w="2957326" h="3086394">
                <a:moveTo>
                  <a:pt x="0" y="0"/>
                </a:moveTo>
                <a:lnTo>
                  <a:pt x="2957326" y="0"/>
                </a:lnTo>
                <a:lnTo>
                  <a:pt x="2957326" y="3086393"/>
                </a:lnTo>
                <a:lnTo>
                  <a:pt x="0" y="3086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012282" y="857250"/>
            <a:ext cx="11175489" cy="1436277"/>
          </a:xfrm>
          <a:prstGeom prst="rect">
            <a:avLst/>
          </a:prstGeom>
        </p:spPr>
        <p:txBody>
          <a:bodyPr lIns="0" tIns="0" rIns="0" bIns="0" rtlCol="0" anchor="t">
            <a:spAutoFit/>
          </a:bodyPr>
          <a:lstStyle/>
          <a:p>
            <a:pPr algn="ctr">
              <a:lnSpc>
                <a:spcPts val="11660"/>
              </a:lnSpc>
              <a:spcBef>
                <a:spcPct val="0"/>
              </a:spcBef>
            </a:pPr>
            <a:r>
              <a:rPr lang="en-US" sz="8328">
                <a:solidFill>
                  <a:srgbClr val="A1DDFF"/>
                </a:solidFill>
                <a:latin typeface="Asap Condensed Bold"/>
              </a:rPr>
              <a:t>LangChain Framework</a:t>
            </a:r>
          </a:p>
        </p:txBody>
      </p:sp>
      <p:sp>
        <p:nvSpPr>
          <p:cNvPr id="4" name="TextBox 4"/>
          <p:cNvSpPr txBox="1"/>
          <p:nvPr/>
        </p:nvSpPr>
        <p:spPr>
          <a:xfrm>
            <a:off x="2352836" y="2550268"/>
            <a:ext cx="13582327" cy="1920068"/>
          </a:xfrm>
          <a:prstGeom prst="rect">
            <a:avLst/>
          </a:prstGeom>
        </p:spPr>
        <p:txBody>
          <a:bodyPr lIns="0" tIns="0" rIns="0" bIns="0" rtlCol="0" anchor="t">
            <a:spAutoFit/>
          </a:bodyPr>
          <a:lstStyle/>
          <a:p>
            <a:pPr algn="l">
              <a:lnSpc>
                <a:spcPts val="4734"/>
              </a:lnSpc>
            </a:pPr>
            <a:r>
              <a:rPr lang="en-US" sz="3381">
                <a:solidFill>
                  <a:srgbClr val="FFFFFF"/>
                </a:solidFill>
                <a:latin typeface="Rugrats Sans"/>
              </a:rPr>
              <a:t>LangChain is a framework for developing applications powered by large language models (LLMs).</a:t>
            </a:r>
          </a:p>
          <a:p>
            <a:pPr algn="l">
              <a:lnSpc>
                <a:spcPts val="5154"/>
              </a:lnSpc>
            </a:pPr>
            <a:endParaRPr lang="en-US" sz="3381">
              <a:solidFill>
                <a:srgbClr val="FFFFFF"/>
              </a:solidFill>
              <a:latin typeface="Rugrats Sans"/>
            </a:endParaRPr>
          </a:p>
        </p:txBody>
      </p:sp>
      <p:sp>
        <p:nvSpPr>
          <p:cNvPr id="5" name="TextBox 5"/>
          <p:cNvSpPr txBox="1"/>
          <p:nvPr/>
        </p:nvSpPr>
        <p:spPr>
          <a:xfrm>
            <a:off x="2352836" y="4672901"/>
            <a:ext cx="13582327" cy="1747983"/>
          </a:xfrm>
          <a:prstGeom prst="rect">
            <a:avLst/>
          </a:prstGeom>
        </p:spPr>
        <p:txBody>
          <a:bodyPr lIns="0" tIns="0" rIns="0" bIns="0" rtlCol="0" anchor="t">
            <a:spAutoFit/>
          </a:bodyPr>
          <a:lstStyle/>
          <a:p>
            <a:pPr algn="l">
              <a:lnSpc>
                <a:spcPts val="4454"/>
              </a:lnSpc>
            </a:pPr>
            <a:r>
              <a:rPr lang="en-US" sz="3181">
                <a:solidFill>
                  <a:srgbClr val="FFFFFF"/>
                </a:solidFill>
                <a:latin typeface="Rugrats Sans"/>
              </a:rPr>
              <a:t>LLMs: These are advanced AI models trained on massive amounts of text data to understand and generate human-like text. Examples of real-world LLMs include GPT-3 &amp; GPT-4 (OpenAI) and BERT (Google).</a:t>
            </a:r>
          </a:p>
        </p:txBody>
      </p:sp>
      <p:sp>
        <p:nvSpPr>
          <p:cNvPr id="6" name="TextBox 6"/>
          <p:cNvSpPr txBox="1"/>
          <p:nvPr/>
        </p:nvSpPr>
        <p:spPr>
          <a:xfrm>
            <a:off x="2352836" y="7078109"/>
            <a:ext cx="13582327" cy="624033"/>
          </a:xfrm>
          <a:prstGeom prst="rect">
            <a:avLst/>
          </a:prstGeom>
        </p:spPr>
        <p:txBody>
          <a:bodyPr lIns="0" tIns="0" rIns="0" bIns="0" rtlCol="0" anchor="t">
            <a:spAutoFit/>
          </a:bodyPr>
          <a:lstStyle/>
          <a:p>
            <a:pPr algn="l">
              <a:lnSpc>
                <a:spcPts val="4454"/>
              </a:lnSpc>
            </a:pPr>
            <a:r>
              <a:rPr lang="en-US" sz="3181">
                <a:solidFill>
                  <a:srgbClr val="FFFFFF"/>
                </a:solidFill>
                <a:latin typeface="Rugrats Sans"/>
              </a:rPr>
              <a:t>LangChain provides tools for building chatbots and virtual assistants.</a:t>
            </a:r>
          </a:p>
        </p:txBody>
      </p:sp>
      <p:sp>
        <p:nvSpPr>
          <p:cNvPr id="7" name="TextBox 7"/>
          <p:cNvSpPr txBox="1"/>
          <p:nvPr/>
        </p:nvSpPr>
        <p:spPr>
          <a:xfrm>
            <a:off x="2352836" y="8144278"/>
            <a:ext cx="13582327" cy="5180158"/>
          </a:xfrm>
          <a:prstGeom prst="rect">
            <a:avLst/>
          </a:prstGeom>
        </p:spPr>
        <p:txBody>
          <a:bodyPr lIns="0" tIns="0" rIns="0" bIns="0" rtlCol="0" anchor="t">
            <a:spAutoFit/>
          </a:bodyPr>
          <a:lstStyle/>
          <a:p>
            <a:pPr algn="l">
              <a:lnSpc>
                <a:spcPts val="5154"/>
              </a:lnSpc>
            </a:pPr>
            <a:r>
              <a:rPr lang="en-US" sz="3681">
                <a:solidFill>
                  <a:srgbClr val="FFFFFF"/>
                </a:solidFill>
                <a:latin typeface="Rugrats Sans"/>
              </a:rPr>
              <a:t>Applications of LangChain: Chatbots, Text classification, Text summarization.</a:t>
            </a:r>
          </a:p>
          <a:p>
            <a:pPr algn="l">
              <a:lnSpc>
                <a:spcPts val="5154"/>
              </a:lnSpc>
            </a:pPr>
            <a:endParaRPr lang="en-US" sz="3681">
              <a:solidFill>
                <a:srgbClr val="FFFFFF"/>
              </a:solidFill>
              <a:latin typeface="Rugrats Sans"/>
            </a:endParaRPr>
          </a:p>
          <a:p>
            <a:pPr algn="l">
              <a:lnSpc>
                <a:spcPts val="5154"/>
              </a:lnSpc>
            </a:pPr>
            <a:endParaRPr lang="en-US" sz="3681">
              <a:solidFill>
                <a:srgbClr val="FFFFFF"/>
              </a:solidFill>
              <a:latin typeface="Rugrats Sans"/>
            </a:endParaRPr>
          </a:p>
          <a:p>
            <a:pPr algn="l">
              <a:lnSpc>
                <a:spcPts val="5154"/>
              </a:lnSpc>
            </a:pPr>
            <a:endParaRPr lang="en-US" sz="3681">
              <a:solidFill>
                <a:srgbClr val="FFFFFF"/>
              </a:solidFill>
              <a:latin typeface="Rugrats Sans"/>
            </a:endParaRPr>
          </a:p>
          <a:p>
            <a:pPr algn="l">
              <a:lnSpc>
                <a:spcPts val="5154"/>
              </a:lnSpc>
            </a:pPr>
            <a:endParaRPr lang="en-US" sz="3681">
              <a:solidFill>
                <a:srgbClr val="FFFFFF"/>
              </a:solidFill>
              <a:latin typeface="Rugrats Sans"/>
            </a:endParaRPr>
          </a:p>
          <a:p>
            <a:pPr algn="l">
              <a:lnSpc>
                <a:spcPts val="5154"/>
              </a:lnSpc>
            </a:pPr>
            <a:endParaRPr lang="en-US" sz="3681">
              <a:solidFill>
                <a:srgbClr val="FFFFFF"/>
              </a:solidFill>
              <a:latin typeface="Rugrats Sans"/>
            </a:endParaRPr>
          </a:p>
          <a:p>
            <a:pPr algn="l">
              <a:lnSpc>
                <a:spcPts val="4454"/>
              </a:lnSpc>
            </a:pPr>
            <a:endParaRPr lang="en-US" sz="3681">
              <a:solidFill>
                <a:srgbClr val="FFFFFF"/>
              </a:solidFill>
              <a:latin typeface="Rugrats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2165446" y="1520405"/>
            <a:ext cx="13137488" cy="8452293"/>
          </a:xfrm>
          <a:custGeom>
            <a:avLst/>
            <a:gdLst/>
            <a:ahLst/>
            <a:cxnLst/>
            <a:rect l="l" t="t" r="r" b="b"/>
            <a:pathLst>
              <a:path w="13137488" h="8452293">
                <a:moveTo>
                  <a:pt x="0" y="0"/>
                </a:moveTo>
                <a:lnTo>
                  <a:pt x="13137488" y="0"/>
                </a:lnTo>
                <a:lnTo>
                  <a:pt x="13137488" y="8452293"/>
                </a:lnTo>
                <a:lnTo>
                  <a:pt x="0" y="8452293"/>
                </a:lnTo>
                <a:lnTo>
                  <a:pt x="0" y="0"/>
                </a:lnTo>
                <a:close/>
              </a:path>
            </a:pathLst>
          </a:custGeom>
          <a:blipFill>
            <a:blip r:embed="rId2"/>
            <a:stretch>
              <a:fillRect t="-1078" b="-1078"/>
            </a:stretch>
          </a:blipFill>
        </p:spPr>
      </p:sp>
      <p:sp>
        <p:nvSpPr>
          <p:cNvPr id="3" name="TextBox 3"/>
          <p:cNvSpPr txBox="1"/>
          <p:nvPr/>
        </p:nvSpPr>
        <p:spPr>
          <a:xfrm>
            <a:off x="4870752" y="-171450"/>
            <a:ext cx="9253187" cy="1436277"/>
          </a:xfrm>
          <a:prstGeom prst="rect">
            <a:avLst/>
          </a:prstGeom>
        </p:spPr>
        <p:txBody>
          <a:bodyPr lIns="0" tIns="0" rIns="0" bIns="0" rtlCol="0" anchor="t">
            <a:spAutoFit/>
          </a:bodyPr>
          <a:lstStyle/>
          <a:p>
            <a:pPr algn="l">
              <a:lnSpc>
                <a:spcPts val="11660"/>
              </a:lnSpc>
              <a:spcBef>
                <a:spcPct val="0"/>
              </a:spcBef>
            </a:pPr>
            <a:r>
              <a:rPr lang="en-US" sz="8328">
                <a:solidFill>
                  <a:srgbClr val="A1DDFF"/>
                </a:solidFill>
                <a:latin typeface="Asap Condensed Bold"/>
              </a:rPr>
              <a:t>User Interaction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a:off x="2834489" y="1462897"/>
            <a:ext cx="12619022" cy="8336031"/>
          </a:xfrm>
          <a:custGeom>
            <a:avLst/>
            <a:gdLst/>
            <a:ahLst/>
            <a:cxnLst/>
            <a:rect l="l" t="t" r="r" b="b"/>
            <a:pathLst>
              <a:path w="12619022" h="8336031">
                <a:moveTo>
                  <a:pt x="0" y="0"/>
                </a:moveTo>
                <a:lnTo>
                  <a:pt x="12619022" y="0"/>
                </a:lnTo>
                <a:lnTo>
                  <a:pt x="12619022" y="8336032"/>
                </a:lnTo>
                <a:lnTo>
                  <a:pt x="0" y="8336032"/>
                </a:lnTo>
                <a:lnTo>
                  <a:pt x="0" y="0"/>
                </a:lnTo>
                <a:close/>
              </a:path>
            </a:pathLst>
          </a:custGeom>
          <a:blipFill>
            <a:blip r:embed="rId2"/>
            <a:stretch>
              <a:fillRect r="-2974"/>
            </a:stretch>
          </a:blipFill>
        </p:spPr>
      </p:sp>
      <p:sp>
        <p:nvSpPr>
          <p:cNvPr id="3" name="TextBox 3"/>
          <p:cNvSpPr txBox="1"/>
          <p:nvPr/>
        </p:nvSpPr>
        <p:spPr>
          <a:xfrm>
            <a:off x="3010908" y="26621"/>
            <a:ext cx="11175489" cy="1436277"/>
          </a:xfrm>
          <a:prstGeom prst="rect">
            <a:avLst/>
          </a:prstGeom>
        </p:spPr>
        <p:txBody>
          <a:bodyPr lIns="0" tIns="0" rIns="0" bIns="0" rtlCol="0" anchor="t">
            <a:spAutoFit/>
          </a:bodyPr>
          <a:lstStyle/>
          <a:p>
            <a:pPr algn="ctr">
              <a:lnSpc>
                <a:spcPts val="11660"/>
              </a:lnSpc>
              <a:spcBef>
                <a:spcPct val="0"/>
              </a:spcBef>
            </a:pPr>
            <a:r>
              <a:rPr lang="en-US" sz="8328" dirty="0">
                <a:solidFill>
                  <a:srgbClr val="A1DDFF"/>
                </a:solidFill>
                <a:latin typeface="Asap Condensed Bold"/>
              </a:rPr>
              <a:t>Gemini API Integration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TextBox 2"/>
          <p:cNvSpPr txBox="1"/>
          <p:nvPr/>
        </p:nvSpPr>
        <p:spPr>
          <a:xfrm>
            <a:off x="3197615" y="-171450"/>
            <a:ext cx="11175489" cy="1436277"/>
          </a:xfrm>
          <a:prstGeom prst="rect">
            <a:avLst/>
          </a:prstGeom>
        </p:spPr>
        <p:txBody>
          <a:bodyPr lIns="0" tIns="0" rIns="0" bIns="0" rtlCol="0" anchor="t">
            <a:spAutoFit/>
          </a:bodyPr>
          <a:lstStyle/>
          <a:p>
            <a:pPr algn="ctr">
              <a:lnSpc>
                <a:spcPts val="11660"/>
              </a:lnSpc>
              <a:spcBef>
                <a:spcPct val="0"/>
              </a:spcBef>
            </a:pPr>
            <a:r>
              <a:rPr lang="en-US" sz="8328">
                <a:solidFill>
                  <a:srgbClr val="A1DDFF"/>
                </a:solidFill>
                <a:latin typeface="Asap Condensed Bold"/>
              </a:rPr>
              <a:t>Feature Scope</a:t>
            </a:r>
          </a:p>
        </p:txBody>
      </p:sp>
      <p:grpSp>
        <p:nvGrpSpPr>
          <p:cNvPr id="3" name="Group 3"/>
          <p:cNvGrpSpPr/>
          <p:nvPr/>
        </p:nvGrpSpPr>
        <p:grpSpPr>
          <a:xfrm>
            <a:off x="587678" y="1582482"/>
            <a:ext cx="4033350" cy="836019"/>
            <a:chOff x="0" y="0"/>
            <a:chExt cx="1236761" cy="256351"/>
          </a:xfrm>
        </p:grpSpPr>
        <p:sp>
          <p:nvSpPr>
            <p:cNvPr id="4" name="Freeform 4"/>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5" name="TextBox 5"/>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6" name="TextBox 6"/>
          <p:cNvSpPr txBox="1"/>
          <p:nvPr/>
        </p:nvSpPr>
        <p:spPr>
          <a:xfrm>
            <a:off x="718036" y="1648452"/>
            <a:ext cx="3353414" cy="566577"/>
          </a:xfrm>
          <a:prstGeom prst="rect">
            <a:avLst/>
          </a:prstGeom>
        </p:spPr>
        <p:txBody>
          <a:bodyPr lIns="0" tIns="0" rIns="0" bIns="0" rtlCol="0" anchor="t">
            <a:spAutoFit/>
          </a:bodyPr>
          <a:lstStyle/>
          <a:p>
            <a:pPr algn="ctr">
              <a:lnSpc>
                <a:spcPts val="4520"/>
              </a:lnSpc>
              <a:spcBef>
                <a:spcPct val="0"/>
              </a:spcBef>
            </a:pPr>
            <a:r>
              <a:rPr lang="en-US" sz="3229">
                <a:solidFill>
                  <a:srgbClr val="A1DDFF"/>
                </a:solidFill>
                <a:latin typeface="Asap Condensed Bold"/>
              </a:rPr>
              <a:t>Current</a:t>
            </a:r>
          </a:p>
        </p:txBody>
      </p:sp>
      <p:sp>
        <p:nvSpPr>
          <p:cNvPr id="7" name="TextBox 7"/>
          <p:cNvSpPr txBox="1"/>
          <p:nvPr/>
        </p:nvSpPr>
        <p:spPr>
          <a:xfrm>
            <a:off x="2604353" y="2903271"/>
            <a:ext cx="14045212" cy="1542416"/>
          </a:xfrm>
          <a:prstGeom prst="rect">
            <a:avLst/>
          </a:prstGeom>
        </p:spPr>
        <p:txBody>
          <a:bodyPr lIns="0" tIns="0" rIns="0" bIns="0" rtlCol="0" anchor="t">
            <a:spAutoFit/>
          </a:bodyPr>
          <a:lstStyle/>
          <a:p>
            <a:pPr marL="906770" lvl="1" indent="-453385" algn="l">
              <a:lnSpc>
                <a:spcPts val="5879"/>
              </a:lnSpc>
              <a:buFont typeface="Arial"/>
              <a:buChar char="•"/>
            </a:pPr>
            <a:r>
              <a:rPr lang="en-US" sz="4199">
                <a:solidFill>
                  <a:srgbClr val="FFFFFF"/>
                </a:solidFill>
                <a:latin typeface="Rugrats Sans"/>
              </a:rPr>
              <a:t>Answer FAQs on a specific topic (Gemini API data)</a:t>
            </a:r>
          </a:p>
          <a:p>
            <a:pPr marL="885181" lvl="1" indent="-442590" algn="l">
              <a:lnSpc>
                <a:spcPts val="5739"/>
              </a:lnSpc>
              <a:buFont typeface="Arial"/>
              <a:buChar char="•"/>
            </a:pPr>
            <a:r>
              <a:rPr lang="en-US" sz="4099">
                <a:solidFill>
                  <a:srgbClr val="FFFFFF"/>
                </a:solidFill>
                <a:latin typeface="Rugrats Sans"/>
              </a:rPr>
              <a:t>Provide summaries of factual topics (from Gemini API)</a:t>
            </a:r>
          </a:p>
        </p:txBody>
      </p:sp>
      <p:grpSp>
        <p:nvGrpSpPr>
          <p:cNvPr id="8" name="Group 8"/>
          <p:cNvGrpSpPr/>
          <p:nvPr/>
        </p:nvGrpSpPr>
        <p:grpSpPr>
          <a:xfrm>
            <a:off x="718036" y="5312462"/>
            <a:ext cx="4033350" cy="836019"/>
            <a:chOff x="0" y="0"/>
            <a:chExt cx="1236761" cy="256351"/>
          </a:xfrm>
        </p:grpSpPr>
        <p:sp>
          <p:nvSpPr>
            <p:cNvPr id="9" name="Freeform 9"/>
            <p:cNvSpPr/>
            <p:nvPr/>
          </p:nvSpPr>
          <p:spPr>
            <a:xfrm>
              <a:off x="0" y="0"/>
              <a:ext cx="1236761" cy="256351"/>
            </a:xfrm>
            <a:custGeom>
              <a:avLst/>
              <a:gdLst/>
              <a:ahLst/>
              <a:cxnLst/>
              <a:rect l="l" t="t" r="r" b="b"/>
              <a:pathLst>
                <a:path w="1236761" h="256351">
                  <a:moveTo>
                    <a:pt x="97893" y="0"/>
                  </a:moveTo>
                  <a:lnTo>
                    <a:pt x="1138868" y="0"/>
                  </a:lnTo>
                  <a:cubicBezTo>
                    <a:pt x="1164830" y="0"/>
                    <a:pt x="1189730" y="10314"/>
                    <a:pt x="1208089" y="28672"/>
                  </a:cubicBezTo>
                  <a:cubicBezTo>
                    <a:pt x="1226447" y="47031"/>
                    <a:pt x="1236761" y="71930"/>
                    <a:pt x="1236761" y="97893"/>
                  </a:cubicBezTo>
                  <a:lnTo>
                    <a:pt x="1236761" y="158458"/>
                  </a:lnTo>
                  <a:cubicBezTo>
                    <a:pt x="1236761" y="184421"/>
                    <a:pt x="1226447" y="209321"/>
                    <a:pt x="1208089" y="227679"/>
                  </a:cubicBezTo>
                  <a:cubicBezTo>
                    <a:pt x="1189730" y="246038"/>
                    <a:pt x="1164830" y="256351"/>
                    <a:pt x="1138868" y="256351"/>
                  </a:cubicBezTo>
                  <a:lnTo>
                    <a:pt x="97893" y="256351"/>
                  </a:lnTo>
                  <a:cubicBezTo>
                    <a:pt x="71930" y="256351"/>
                    <a:pt x="47031" y="246038"/>
                    <a:pt x="28672" y="227679"/>
                  </a:cubicBezTo>
                  <a:cubicBezTo>
                    <a:pt x="10314" y="209321"/>
                    <a:pt x="0" y="184421"/>
                    <a:pt x="0" y="158458"/>
                  </a:cubicBezTo>
                  <a:lnTo>
                    <a:pt x="0" y="97893"/>
                  </a:lnTo>
                  <a:cubicBezTo>
                    <a:pt x="0" y="71930"/>
                    <a:pt x="10314" y="47031"/>
                    <a:pt x="28672" y="28672"/>
                  </a:cubicBezTo>
                  <a:cubicBezTo>
                    <a:pt x="47031" y="10314"/>
                    <a:pt x="71930" y="0"/>
                    <a:pt x="97893" y="0"/>
                  </a:cubicBezTo>
                  <a:close/>
                </a:path>
              </a:pathLst>
            </a:custGeom>
            <a:solidFill>
              <a:srgbClr val="0D1B37"/>
            </a:solidFill>
            <a:ln w="28575" cap="rnd">
              <a:solidFill>
                <a:srgbClr val="A1DDFF"/>
              </a:solidFill>
              <a:prstDash val="solid"/>
              <a:round/>
            </a:ln>
          </p:spPr>
        </p:sp>
        <p:sp>
          <p:nvSpPr>
            <p:cNvPr id="10" name="TextBox 10"/>
            <p:cNvSpPr txBox="1"/>
            <p:nvPr/>
          </p:nvSpPr>
          <p:spPr>
            <a:xfrm>
              <a:off x="0" y="-38100"/>
              <a:ext cx="1236761" cy="294451"/>
            </a:xfrm>
            <a:prstGeom prst="rect">
              <a:avLst/>
            </a:prstGeom>
          </p:spPr>
          <p:txBody>
            <a:bodyPr lIns="43633" tIns="43633" rIns="43633" bIns="43633" rtlCol="0" anchor="ctr"/>
            <a:lstStyle/>
            <a:p>
              <a:pPr algn="ctr">
                <a:lnSpc>
                  <a:spcPts val="2659"/>
                </a:lnSpc>
                <a:spcBef>
                  <a:spcPct val="0"/>
                </a:spcBef>
              </a:pPr>
              <a:endParaRPr/>
            </a:p>
          </p:txBody>
        </p:sp>
      </p:grpSp>
      <p:sp>
        <p:nvSpPr>
          <p:cNvPr id="11" name="TextBox 11"/>
          <p:cNvSpPr txBox="1"/>
          <p:nvPr/>
        </p:nvSpPr>
        <p:spPr>
          <a:xfrm>
            <a:off x="848394" y="5378432"/>
            <a:ext cx="3353414" cy="566577"/>
          </a:xfrm>
          <a:prstGeom prst="rect">
            <a:avLst/>
          </a:prstGeom>
        </p:spPr>
        <p:txBody>
          <a:bodyPr lIns="0" tIns="0" rIns="0" bIns="0" rtlCol="0" anchor="t">
            <a:spAutoFit/>
          </a:bodyPr>
          <a:lstStyle/>
          <a:p>
            <a:pPr algn="ctr">
              <a:lnSpc>
                <a:spcPts val="4520"/>
              </a:lnSpc>
              <a:spcBef>
                <a:spcPct val="0"/>
              </a:spcBef>
            </a:pPr>
            <a:r>
              <a:rPr lang="en-US" sz="3229">
                <a:solidFill>
                  <a:srgbClr val="A1DDFF"/>
                </a:solidFill>
                <a:latin typeface="Asap Condensed Bold"/>
              </a:rPr>
              <a:t>Future</a:t>
            </a:r>
          </a:p>
        </p:txBody>
      </p:sp>
      <p:sp>
        <p:nvSpPr>
          <p:cNvPr id="12" name="TextBox 12"/>
          <p:cNvSpPr txBox="1"/>
          <p:nvPr/>
        </p:nvSpPr>
        <p:spPr>
          <a:xfrm>
            <a:off x="2604353" y="6634256"/>
            <a:ext cx="14045212" cy="2972436"/>
          </a:xfrm>
          <a:prstGeom prst="rect">
            <a:avLst/>
          </a:prstGeom>
        </p:spPr>
        <p:txBody>
          <a:bodyPr lIns="0" tIns="0" rIns="0" bIns="0" rtlCol="0" anchor="t">
            <a:spAutoFit/>
          </a:bodyPr>
          <a:lstStyle/>
          <a:p>
            <a:pPr marL="885181" lvl="1" indent="-442590" algn="l">
              <a:lnSpc>
                <a:spcPts val="5739"/>
              </a:lnSpc>
              <a:buFont typeface="Arial"/>
              <a:buChar char="•"/>
            </a:pPr>
            <a:r>
              <a:rPr lang="en-US" sz="4099" dirty="0">
                <a:solidFill>
                  <a:srgbClr val="FFFFFF"/>
                </a:solidFill>
                <a:latin typeface="Rugrats Sans"/>
              </a:rPr>
              <a:t>Implement authentication/authorization (security, access control)</a:t>
            </a:r>
          </a:p>
          <a:p>
            <a:pPr marL="885181" lvl="1" indent="-442590" algn="l">
              <a:lnSpc>
                <a:spcPts val="5739"/>
              </a:lnSpc>
              <a:buFont typeface="Arial"/>
              <a:buChar char="•"/>
            </a:pPr>
            <a:r>
              <a:rPr lang="en-US" sz="4099" dirty="0">
                <a:solidFill>
                  <a:srgbClr val="FFFFFF"/>
                </a:solidFill>
                <a:latin typeface="Rugrats Sans"/>
              </a:rPr>
              <a:t>Integrate with additional APIs for a wider range of information access.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B37"/>
        </a:solidFill>
        <a:effectLst/>
      </p:bgPr>
    </p:bg>
    <p:spTree>
      <p:nvGrpSpPr>
        <p:cNvPr id="1" name=""/>
        <p:cNvGrpSpPr/>
        <p:nvPr/>
      </p:nvGrpSpPr>
      <p:grpSpPr>
        <a:xfrm>
          <a:off x="0" y="0"/>
          <a:ext cx="0" cy="0"/>
          <a:chOff x="0" y="0"/>
          <a:chExt cx="0" cy="0"/>
        </a:xfrm>
      </p:grpSpPr>
      <p:sp>
        <p:nvSpPr>
          <p:cNvPr id="2" name="Freeform 2"/>
          <p:cNvSpPr/>
          <p:nvPr/>
        </p:nvSpPr>
        <p:spPr>
          <a:xfrm rot="-2332763">
            <a:off x="15140220" y="7287871"/>
            <a:ext cx="2765033" cy="1873310"/>
          </a:xfrm>
          <a:custGeom>
            <a:avLst/>
            <a:gdLst/>
            <a:ahLst/>
            <a:cxnLst/>
            <a:rect l="l" t="t" r="r" b="b"/>
            <a:pathLst>
              <a:path w="2765033" h="1873310">
                <a:moveTo>
                  <a:pt x="0" y="0"/>
                </a:moveTo>
                <a:lnTo>
                  <a:pt x="2765033" y="0"/>
                </a:lnTo>
                <a:lnTo>
                  <a:pt x="2765033" y="1873310"/>
                </a:lnTo>
                <a:lnTo>
                  <a:pt x="0" y="1873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93627" y="644572"/>
            <a:ext cx="11175489" cy="1436277"/>
          </a:xfrm>
          <a:prstGeom prst="rect">
            <a:avLst/>
          </a:prstGeom>
        </p:spPr>
        <p:txBody>
          <a:bodyPr lIns="0" tIns="0" rIns="0" bIns="0" rtlCol="0" anchor="t">
            <a:spAutoFit/>
          </a:bodyPr>
          <a:lstStyle/>
          <a:p>
            <a:pPr algn="ctr">
              <a:lnSpc>
                <a:spcPts val="11660"/>
              </a:lnSpc>
              <a:spcBef>
                <a:spcPct val="0"/>
              </a:spcBef>
            </a:pPr>
            <a:r>
              <a:rPr lang="en-US" sz="8328">
                <a:solidFill>
                  <a:srgbClr val="A1DDFF"/>
                </a:solidFill>
                <a:latin typeface="Asap Condensed Bold"/>
              </a:rPr>
              <a:t>Conclusion</a:t>
            </a:r>
          </a:p>
        </p:txBody>
      </p:sp>
      <p:sp>
        <p:nvSpPr>
          <p:cNvPr id="4" name="TextBox 4"/>
          <p:cNvSpPr txBox="1"/>
          <p:nvPr/>
        </p:nvSpPr>
        <p:spPr>
          <a:xfrm>
            <a:off x="1765264" y="2668910"/>
            <a:ext cx="14757473" cy="5555616"/>
          </a:xfrm>
          <a:prstGeom prst="rect">
            <a:avLst/>
          </a:prstGeom>
        </p:spPr>
        <p:txBody>
          <a:bodyPr lIns="0" tIns="0" rIns="0" bIns="0" rtlCol="0" anchor="t">
            <a:spAutoFit/>
          </a:bodyPr>
          <a:lstStyle/>
          <a:p>
            <a:pPr algn="l">
              <a:lnSpc>
                <a:spcPts val="6159"/>
              </a:lnSpc>
              <a:spcBef>
                <a:spcPct val="0"/>
              </a:spcBef>
            </a:pPr>
            <a:r>
              <a:rPr lang="en-US" sz="4399" dirty="0">
                <a:solidFill>
                  <a:srgbClr val="FFFFFF"/>
                </a:solidFill>
                <a:latin typeface="Rugrats Sans"/>
              </a:rPr>
              <a:t>My project has successfully developed a chatbot using the </a:t>
            </a:r>
            <a:r>
              <a:rPr lang="en-US" sz="4399" dirty="0" err="1">
                <a:solidFill>
                  <a:srgbClr val="FFFFFF"/>
                </a:solidFill>
                <a:latin typeface="Rugrats Sans"/>
              </a:rPr>
              <a:t>LangChain</a:t>
            </a:r>
            <a:r>
              <a:rPr lang="en-US" sz="4399" dirty="0">
                <a:solidFill>
                  <a:srgbClr val="FFFFFF"/>
                </a:solidFill>
                <a:latin typeface="Rugrats Sans"/>
              </a:rPr>
              <a:t> framework and integrated it with the Gemini API. It answers user queries on specific topics with Gemini data. Future plans include adding more APIs and implementing user security features. This project showcases the power of </a:t>
            </a:r>
            <a:r>
              <a:rPr lang="en-US" sz="4399" dirty="0" err="1">
                <a:solidFill>
                  <a:srgbClr val="FFFFFF"/>
                </a:solidFill>
                <a:latin typeface="Rugrats Sans"/>
              </a:rPr>
              <a:t>LangChain</a:t>
            </a:r>
            <a:r>
              <a:rPr lang="en-US" sz="4399" dirty="0">
                <a:solidFill>
                  <a:srgbClr val="FFFFFF"/>
                </a:solidFill>
                <a:latin typeface="Rugrats Sans"/>
              </a:rPr>
              <a:t> and Gemini API for building secure and informative chatbots.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305</Words>
  <Application>Microsoft Office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Asap Condensed</vt:lpstr>
      <vt:lpstr>Asap Condensed Bold</vt:lpstr>
      <vt:lpstr>Calibri</vt:lpstr>
      <vt:lpstr>Arial</vt:lpstr>
      <vt:lpstr>Rugrats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Effective Writing Skills Educational Presentation in Blue Bold Lined Style</dc:title>
  <cp:lastModifiedBy>SUPRIYO MAITY</cp:lastModifiedBy>
  <cp:revision>2</cp:revision>
  <dcterms:created xsi:type="dcterms:W3CDTF">2006-08-16T00:00:00Z</dcterms:created>
  <dcterms:modified xsi:type="dcterms:W3CDTF">2024-05-09T19:57:49Z</dcterms:modified>
  <dc:identifier>DAGEvQNiWTQ</dc:identifier>
</cp:coreProperties>
</file>